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0" r:id="rId4"/>
    <p:sldId id="261" r:id="rId5"/>
    <p:sldId id="262" r:id="rId6"/>
    <p:sldId id="265" r:id="rId7"/>
    <p:sldId id="287" r:id="rId8"/>
    <p:sldId id="271" r:id="rId9"/>
    <p:sldId id="280" r:id="rId10"/>
    <p:sldId id="259" r:id="rId11"/>
    <p:sldId id="294" r:id="rId12"/>
    <p:sldId id="263" r:id="rId13"/>
    <p:sldId id="266" r:id="rId14"/>
    <p:sldId id="270" r:id="rId15"/>
    <p:sldId id="286" r:id="rId16"/>
    <p:sldId id="264" r:id="rId17"/>
    <p:sldId id="268" r:id="rId18"/>
    <p:sldId id="269" r:id="rId19"/>
    <p:sldId id="272" r:id="rId20"/>
    <p:sldId id="282" r:id="rId21"/>
    <p:sldId id="283" r:id="rId22"/>
    <p:sldId id="284" r:id="rId23"/>
    <p:sldId id="273" r:id="rId24"/>
    <p:sldId id="274" r:id="rId25"/>
    <p:sldId id="275" r:id="rId26"/>
    <p:sldId id="276" r:id="rId27"/>
    <p:sldId id="277" r:id="rId28"/>
    <p:sldId id="278" r:id="rId29"/>
    <p:sldId id="290" r:id="rId30"/>
    <p:sldId id="291" r:id="rId31"/>
    <p:sldId id="293" r:id="rId32"/>
    <p:sldId id="285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98FA-AA68-4441-A042-71CFDF76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736EF-E96C-4956-9E1A-21D7F2BC4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68F6-F8D2-48B5-9EE7-967AFF9A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B6C9-1258-4755-89A9-65D6D0B0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438C-B763-473F-AB18-853AE5D6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37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E66F-06B2-455B-B561-08552AFA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527C8-ED25-4C0F-AF3E-8F42BDB02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07F63-3312-4F19-82BD-D9448AE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82381-C073-48B0-B8C8-25C7444B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8066C-40B1-45E2-83ED-48980729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49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B4EB-B0FD-40FB-ABEB-D8E95EB4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4D106-C999-48CE-9A51-6A0586D4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3A08-7DF1-41C1-B5FD-6BFEAAFC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606D-7B3F-4F71-B39A-D2639891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51C1-91CE-49FB-A15E-03E06C8C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19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B261-09C5-4FBC-BB4F-736A4B43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8FA9-7773-438C-8964-AB2F7F7A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DCFA3-988A-4898-B15F-7709344C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624FD-CA2C-43E0-A92B-2317422E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1C25-C199-4B92-8520-EE95D018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36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04FF-C293-4905-8077-9DA58114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020D0-933C-4D5E-AFF9-1334801A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F8CF-2F85-4029-939E-3BC4A556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EEA2-36A0-437A-AC7E-5443CFF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B8F0-000D-483D-9A35-6C27C46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32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693A-6BDD-4909-908E-9824C53A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C367-844F-4C0E-A5CB-884586DB4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DCCFD-042C-406D-A6BA-876EC6971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F452-29B9-44FE-B217-B7483D9D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AC46A-EBD0-4098-B44C-11FC3977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A939-6EF1-4C4F-B867-BB5066F7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40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987A-E423-4B64-8349-FCCCACCE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1DADF-5511-4FC3-85DA-B7EB01855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D2E5-311C-4C90-9C0D-31E8046C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96BEB-9DE9-4FDA-89A0-285153FE3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80BB9-2A72-41D7-9190-775FC98A9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19C37-1B8A-4A04-828D-CA37EA69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14C90-D205-4654-81D8-E2198BFD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1DDFC-CDAC-4FC7-8A08-BA643DD9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41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CCD5-59DE-47F9-9300-85F831D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3F0E6-1E81-438E-B394-FE945057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C022F-B033-4207-BC7C-C084F0D8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3E7C5-2A32-44E9-9BE3-7EAE2901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D550-63B5-400B-A75C-267385C1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D71B2-6610-4C43-BCF7-CF06E21A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94AFE-1A91-4BE0-9944-FEB6F02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06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75C5-9567-404D-884D-323D41F4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2715-28A6-498E-83CE-DC98355D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5A948-7D36-40AF-9438-90AA5D5E2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C4448-7E48-42B8-A518-B3BC1BA7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572F-798D-4E3B-96F0-1173D225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9B115-F391-446B-8D6B-7FAF9451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2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F236-1EF2-4DD8-82BA-691FFF12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5646A-FE1D-412F-AC5C-3CB2B47DA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B3F4-9442-480D-B614-48F45C2DB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6AE94-2948-455F-9FCE-798A36BA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A668D-0629-4EED-86ED-24718099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2E486-4793-4431-AE5A-EC16DE21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47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82304-DCCE-4DF0-B2E3-866B091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7B632-947C-4B95-AC12-07CBDFE59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2F68-AA77-4176-9F49-7D3FB48D0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FCCB3-B31A-4D34-9674-28AC268D9793}" type="datetimeFigureOut">
              <a:rPr lang="en-CA" smtClean="0"/>
              <a:t>2019-04-05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D23D-164A-48DF-8BB9-34C5E28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2BA4-36DC-4BE2-84E0-C146324C7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88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ilky_Way_Galaxy_and_a_meteor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DAAB4-AC35-4DCE-B542-29F5BD57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"/>
          <a:stretch/>
        </p:blipFill>
        <p:spPr>
          <a:xfrm>
            <a:off x="-610" y="-1"/>
            <a:ext cx="6423053" cy="6858001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698BF-115F-4E39-9580-554F8A04A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6938" y="2606703"/>
            <a:ext cx="4800261" cy="1644592"/>
          </a:xfrm>
        </p:spPr>
        <p:txBody>
          <a:bodyPr anchor="t">
            <a:normAutofit/>
          </a:bodyPr>
          <a:lstStyle/>
          <a:p>
            <a:r>
              <a:rPr lang="en-CA" sz="2800" dirty="0">
                <a:solidFill>
                  <a:srgbClr val="000000"/>
                </a:solidFill>
              </a:rPr>
              <a:t>Investigating Supermassive Black Holes and Their Variability Using Structure Functions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00A0EC9-37E1-444A-B750-B120513DE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94" y="6100521"/>
            <a:ext cx="1554941" cy="5017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85F89F-A092-4259-ACEC-30BC2EA1B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31" y="6068524"/>
            <a:ext cx="1554941" cy="5740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73E2C69-6DF7-4BAA-8A44-A7C9B59F68C7}"/>
              </a:ext>
            </a:extLst>
          </p:cNvPr>
          <p:cNvSpPr txBox="1"/>
          <p:nvPr/>
        </p:nvSpPr>
        <p:spPr>
          <a:xfrm>
            <a:off x="7532833" y="3789630"/>
            <a:ext cx="354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By Derek Blue</a:t>
            </a:r>
          </a:p>
          <a:p>
            <a:pPr algn="ctr"/>
            <a:r>
              <a:rPr lang="en-CA" sz="1200" dirty="0"/>
              <a:t>Co-Supervised by Dr. Tina Harriott and Dr. Luigi Gallo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B8797F-E268-452E-BEBC-2E79CB57C16E}"/>
              </a:ext>
            </a:extLst>
          </p:cNvPr>
          <p:cNvSpPr txBox="1"/>
          <p:nvPr/>
        </p:nvSpPr>
        <p:spPr>
          <a:xfrm>
            <a:off x="-915" y="6642556"/>
            <a:ext cx="3070071" cy="21544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chemeClr val="bg1"/>
                </a:solidFill>
              </a:rPr>
              <a:t>Image Credit: </a:t>
            </a:r>
            <a:r>
              <a:rPr lang="es-ES" sz="800" dirty="0">
                <a:solidFill>
                  <a:schemeClr val="bg1"/>
                </a:solidFill>
              </a:rPr>
              <a:t>http://hubblesite.org/image/968/news_release/2000-20</a:t>
            </a:r>
            <a:endParaRPr lang="en-CA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1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5CA75-BBAD-419D-B3C7-02315C5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Kerr Solution</a:t>
            </a:r>
            <a:endParaRPr lang="en-CA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60ECC-DDD8-40FD-AFD5-7BB4F8881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Rotating axially symmetric black hole solution</a:t>
                </a:r>
              </a:p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Ring singularity instead of a point singularity when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has two event horizons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</m:sub>
                    </m:sSub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has two surfaces of infinite redshift inside which all particles and photons must rotate with the black hole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</m:sub>
                    </m:sSub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rad>
                  </m:oMath>
                </a14:m>
                <a:endParaRPr lang="en-US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60ECC-DDD8-40FD-AFD5-7BB4F8881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726" t="-1250" r="-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FA48FEF-DDED-4FDF-8E22-CCF826B7E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261295"/>
            <a:ext cx="6250769" cy="41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5CF1F-0A9E-4E1D-89C9-4F1BA7A7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Kerr Solution Structure</a:t>
            </a:r>
          </a:p>
        </p:txBody>
      </p:sp>
      <p:pic>
        <p:nvPicPr>
          <p:cNvPr id="7" name="Content Placeholder 3" descr="005.jpg">
            <a:extLst>
              <a:ext uri="{FF2B5EF4-FFF2-40B4-BE49-F238E27FC236}">
                <a16:creationId xmlns:a16="http://schemas.microsoft.com/office/drawing/2014/main" id="{C0909A36-6AAB-41D0-BA76-F455BDBD28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6958" t="20357" r="34645" b="50380"/>
          <a:stretch/>
        </p:blipFill>
        <p:spPr>
          <a:xfrm rot="16200000">
            <a:off x="1020365" y="41818"/>
            <a:ext cx="2585772" cy="36627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004.jpg">
            <a:extLst>
              <a:ext uri="{FF2B5EF4-FFF2-40B4-BE49-F238E27FC236}">
                <a16:creationId xmlns:a16="http://schemas.microsoft.com/office/drawing/2014/main" id="{758B0703-6411-4C7A-B612-2E9CE60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814" t="8634" r="59872" b="49931"/>
          <a:stretch/>
        </p:blipFill>
        <p:spPr>
          <a:xfrm rot="16200000">
            <a:off x="1209906" y="3152962"/>
            <a:ext cx="2206689" cy="366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413AE-879B-494D-B65B-2681C847E711}"/>
              </a:ext>
            </a:extLst>
          </p:cNvPr>
          <p:cNvSpPr txBox="1"/>
          <p:nvPr/>
        </p:nvSpPr>
        <p:spPr>
          <a:xfrm>
            <a:off x="5297762" y="2799889"/>
            <a:ext cx="5747187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The region between the surfaces of infinite redshift and the event horizon is called the ergosphere where particles and photons must rotate with the black hole.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24DAE-43E8-4ED0-B086-3ACC5A477012}"/>
              </a:ext>
            </a:extLst>
          </p:cNvPr>
          <p:cNvSpPr txBox="1"/>
          <p:nvPr/>
        </p:nvSpPr>
        <p:spPr>
          <a:xfrm>
            <a:off x="1233045" y="3166070"/>
            <a:ext cx="194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d’Inverno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(1993)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8B14B-5E0E-40BE-B3D3-60835D0EDF10}"/>
              </a:ext>
            </a:extLst>
          </p:cNvPr>
          <p:cNvSpPr txBox="1"/>
          <p:nvPr/>
        </p:nvSpPr>
        <p:spPr>
          <a:xfrm>
            <a:off x="1230908" y="6087672"/>
            <a:ext cx="2457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d’Inverno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(1993)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8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96A3700-4FC1-4F43-B996-6067CC6158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6" r="12141" b="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Active Galaxies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Extremely bright centers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Hosts to supermassive black holes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Central black hole actively accreting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Highly variable spectra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Central engines called Active Galactic Nuclei (AGN)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A5F3F8-82F1-4E6B-B969-82F6F50959BE}"/>
              </a:ext>
            </a:extLst>
          </p:cNvPr>
          <p:cNvSpPr txBox="1"/>
          <p:nvPr/>
        </p:nvSpPr>
        <p:spPr>
          <a:xfrm>
            <a:off x="8742016" y="0"/>
            <a:ext cx="34499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https://www.spacetelescope.org/images/heic0604d/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8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118D92-246F-479C-8611-FB22DF0BB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r="15095" b="2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6" y="1531964"/>
            <a:ext cx="486917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How we see AGN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65BFE-56C8-4F84-B2FD-971ECB9E7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17757" y="2363240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Accretion disc heats matter to the point it emits UV light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Clouds of electrons stripped from the accretion disc form above and below called the corona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UV light entering the corona is up scattered to X-ray and gamma ray through Compton scattering process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5C0A9-5AA9-4BBB-9B12-B73BA330A01A}"/>
              </a:ext>
            </a:extLst>
          </p:cNvPr>
          <p:cNvSpPr txBox="1"/>
          <p:nvPr/>
        </p:nvSpPr>
        <p:spPr>
          <a:xfrm>
            <a:off x="-11909" y="6657935"/>
            <a:ext cx="32896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https://www.britannica.com/science/black-hole/media/67925/196036</a:t>
            </a:r>
          </a:p>
        </p:txBody>
      </p:sp>
    </p:spTree>
    <p:extLst>
      <p:ext uri="{BB962C8B-B14F-4D97-AF65-F5344CB8AC3E}">
        <p14:creationId xmlns:p14="http://schemas.microsoft.com/office/powerpoint/2010/main" val="148074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4E234-CC36-407B-80B6-D7E1AD04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AGN Emission Spectra</a:t>
            </a:r>
          </a:p>
        </p:txBody>
      </p:sp>
      <p:sp>
        <p:nvSpPr>
          <p:cNvPr id="14" name="Content Placeholder 28">
            <a:extLst>
              <a:ext uri="{FF2B5EF4-FFF2-40B4-BE49-F238E27FC236}">
                <a16:creationId xmlns:a16="http://schemas.microsoft.com/office/drawing/2014/main" id="{AE419C77-BA46-4045-B869-FCCDB5955C79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>
                <a:solidFill>
                  <a:schemeClr val="bg1"/>
                </a:solidFill>
              </a:rPr>
              <a:t>Relatively flat spectra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Telescopes record individual photon energy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Photon counts sorted by energy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59ED18-7A70-47EB-B65A-91DCB8C4B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r="242" b="-2"/>
          <a:stretch/>
        </p:blipFill>
        <p:spPr>
          <a:xfrm>
            <a:off x="5297763" y="837105"/>
            <a:ext cx="6250769" cy="502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15AA72-9B67-4C0F-8D03-8AC1AB060C45}"/>
              </a:ext>
            </a:extLst>
          </p:cNvPr>
          <p:cNvSpPr txBox="1"/>
          <p:nvPr/>
        </p:nvSpPr>
        <p:spPr>
          <a:xfrm>
            <a:off x="9007566" y="6657945"/>
            <a:ext cx="37087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https://ned.ipac.Caltech.edu/level5/Sept04/Koratkar/Koratkar1.html</a:t>
            </a:r>
          </a:p>
        </p:txBody>
      </p:sp>
    </p:spTree>
    <p:extLst>
      <p:ext uri="{BB962C8B-B14F-4D97-AF65-F5344CB8AC3E}">
        <p14:creationId xmlns:p14="http://schemas.microsoft.com/office/powerpoint/2010/main" val="297638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E9B54-024B-424F-B7F1-8A7B46F52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2" r="-3" b="37542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FFC57-C2D1-40EF-8B69-54DAA855F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1" b="28427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20426-EE25-4CCA-A1EA-3CC44B6BC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5" b="17326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5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CF197-7DBE-4A35-9CEA-34659ACF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461" y="1564870"/>
            <a:ext cx="50880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Types of AGN</a:t>
            </a:r>
          </a:p>
        </p:txBody>
      </p:sp>
      <p:sp>
        <p:nvSpPr>
          <p:cNvPr id="8" name="Content Placeholder 28">
            <a:extLst>
              <a:ext uri="{FF2B5EF4-FFF2-40B4-BE49-F238E27FC236}">
                <a16:creationId xmlns:a16="http://schemas.microsoft.com/office/drawing/2014/main" id="{B816C4AB-4632-468E-A267-1EB50334E0E4}"/>
              </a:ext>
            </a:extLst>
          </p:cNvPr>
          <p:cNvSpPr txBox="1">
            <a:spLocks/>
          </p:cNvSpPr>
          <p:nvPr/>
        </p:nvSpPr>
        <p:spPr>
          <a:xfrm>
            <a:off x="1558461" y="3220994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Blazars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Quasars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Seyfert</a:t>
            </a:r>
            <a:r>
              <a:rPr lang="en-US" sz="2000" dirty="0">
                <a:solidFill>
                  <a:srgbClr val="000000"/>
                </a:solidFill>
              </a:rPr>
              <a:t> Galaxies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Seyfert</a:t>
            </a:r>
            <a:r>
              <a:rPr lang="en-US" sz="2000" dirty="0">
                <a:solidFill>
                  <a:srgbClr val="000000"/>
                </a:solidFill>
              </a:rPr>
              <a:t> 1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Seyfert</a:t>
            </a:r>
            <a:r>
              <a:rPr lang="en-US" sz="2000" dirty="0">
                <a:solidFill>
                  <a:srgbClr val="000000"/>
                </a:solidFill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8AD00-100A-4CA3-A633-B536276674B0}"/>
              </a:ext>
            </a:extLst>
          </p:cNvPr>
          <p:cNvSpPr txBox="1"/>
          <p:nvPr/>
        </p:nvSpPr>
        <p:spPr>
          <a:xfrm rot="3850486">
            <a:off x="5646236" y="1257614"/>
            <a:ext cx="23903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Seyfert</a:t>
            </a:r>
            <a:r>
              <a:rPr lang="en-US" dirty="0"/>
              <a:t> Galaxy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4CCF9D-2AB5-46F8-BE3B-284A952EB08F}"/>
              </a:ext>
            </a:extLst>
          </p:cNvPr>
          <p:cNvSpPr txBox="1"/>
          <p:nvPr/>
        </p:nvSpPr>
        <p:spPr>
          <a:xfrm rot="3850486">
            <a:off x="6705446" y="3568546"/>
            <a:ext cx="23903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Quiescent Galaxy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ED0E1-CC1F-4A6D-A686-508821DA3C3E}"/>
              </a:ext>
            </a:extLst>
          </p:cNvPr>
          <p:cNvSpPr txBox="1"/>
          <p:nvPr/>
        </p:nvSpPr>
        <p:spPr>
          <a:xfrm rot="3850486">
            <a:off x="7979150" y="6271437"/>
            <a:ext cx="23903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Quasar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5EA72-050C-445B-8C71-967DFEF59B19}"/>
              </a:ext>
            </a:extLst>
          </p:cNvPr>
          <p:cNvSpPr txBox="1"/>
          <p:nvPr/>
        </p:nvSpPr>
        <p:spPr>
          <a:xfrm>
            <a:off x="9412070" y="0"/>
            <a:ext cx="27799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Credits: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03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9D93B-CDCF-480D-99AA-3E5EFED917B1}"/>
              </a:ext>
            </a:extLst>
          </p:cNvPr>
          <p:cNvSpPr txBox="1">
            <a:spLocks/>
          </p:cNvSpPr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Unified Model</a:t>
            </a:r>
          </a:p>
        </p:txBody>
      </p:sp>
      <p:sp>
        <p:nvSpPr>
          <p:cNvPr id="21" name="Content Placeholder 28">
            <a:extLst>
              <a:ext uri="{FF2B5EF4-FFF2-40B4-BE49-F238E27FC236}">
                <a16:creationId xmlns:a16="http://schemas.microsoft.com/office/drawing/2014/main" id="{CB2142D7-7ED4-4398-A079-ED87D71FA19C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AGN brightness attributed to accretion</a:t>
            </a:r>
          </a:p>
          <a:p>
            <a:r>
              <a:rPr lang="en-US" sz="2000">
                <a:solidFill>
                  <a:schemeClr val="bg1"/>
                </a:solidFill>
              </a:rPr>
              <a:t>Viewing angle affects spectral energy distribution</a:t>
            </a:r>
          </a:p>
          <a:p>
            <a:r>
              <a:rPr lang="en-US" sz="2000">
                <a:solidFill>
                  <a:schemeClr val="bg1"/>
                </a:solidFill>
              </a:rPr>
              <a:t>Type of AGN determined by viewing 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2139D-5E5E-481E-9903-40268DF8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26394"/>
            <a:ext cx="6250769" cy="4844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E380E-AF3C-4D79-80D5-9248342D00AB}"/>
              </a:ext>
            </a:extLst>
          </p:cNvPr>
          <p:cNvSpPr txBox="1"/>
          <p:nvPr/>
        </p:nvSpPr>
        <p:spPr>
          <a:xfrm>
            <a:off x="9416446" y="6657945"/>
            <a:ext cx="27755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https://fermi.gsfc.nasa.gov/science/eteu/agn/figure1.jpg</a:t>
            </a:r>
          </a:p>
        </p:txBody>
      </p:sp>
    </p:spTree>
    <p:extLst>
      <p:ext uri="{BB962C8B-B14F-4D97-AF65-F5344CB8AC3E}">
        <p14:creationId xmlns:p14="http://schemas.microsoft.com/office/powerpoint/2010/main" val="276213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F3252-34DB-4CC5-9218-0788061F7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r="18230" b="-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154139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AGN are observed indirectly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The process of accretion causes large amounts of UV and X-ray emission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Satellite telescopes are used due to atmospheric absorption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EE736-4B70-4B52-8BC5-536EDBB4BBBD}"/>
              </a:ext>
            </a:extLst>
          </p:cNvPr>
          <p:cNvSpPr txBox="1"/>
          <p:nvPr/>
        </p:nvSpPr>
        <p:spPr>
          <a:xfrm>
            <a:off x="8071960" y="0"/>
            <a:ext cx="4120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 https://www.esa.int/spaceinimages/Images/2000/11/XMM-Newton_artist_s_impression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8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77332-4C2B-4315-B914-59009CA8B120}"/>
              </a:ext>
            </a:extLst>
          </p:cNvPr>
          <p:cNvSpPr txBox="1">
            <a:spLocks/>
          </p:cNvSpPr>
          <p:nvPr/>
        </p:nvSpPr>
        <p:spPr>
          <a:xfrm>
            <a:off x="837419" y="1869755"/>
            <a:ext cx="5145024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22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6E84E824-6DC6-46BE-9918-8AD242B30BDE}"/>
              </a:ext>
            </a:extLst>
          </p:cNvPr>
          <p:cNvSpPr txBox="1">
            <a:spLocks/>
          </p:cNvSpPr>
          <p:nvPr/>
        </p:nvSpPr>
        <p:spPr>
          <a:xfrm>
            <a:off x="804672" y="2421682"/>
            <a:ext cx="514502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X-rays cannot be captured like optical light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Process known as grazing incidence used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X-ray telescopes employ many mirrors</a:t>
            </a:r>
          </a:p>
        </p:txBody>
      </p:sp>
      <p:sp>
        <p:nvSpPr>
          <p:cNvPr id="23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B8BDE-6CDD-4105-91A8-6F12B4CA6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74" y="119895"/>
            <a:ext cx="2764873" cy="1410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9B830-0A58-4E5B-B0BB-109F04AD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02" y="4533028"/>
            <a:ext cx="4334998" cy="1701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2046D-AEC8-4745-9F8F-3E04371BC775}"/>
              </a:ext>
            </a:extLst>
          </p:cNvPr>
          <p:cNvSpPr txBox="1"/>
          <p:nvPr/>
        </p:nvSpPr>
        <p:spPr>
          <a:xfrm>
            <a:off x="8158480" y="6646282"/>
            <a:ext cx="41554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Image Credits: https://imagine.gsfc.nasa.gov/observatories/technology/xray telescopes1.html</a:t>
            </a:r>
          </a:p>
        </p:txBody>
      </p:sp>
    </p:spTree>
    <p:extLst>
      <p:ext uri="{BB962C8B-B14F-4D97-AF65-F5344CB8AC3E}">
        <p14:creationId xmlns:p14="http://schemas.microsoft.com/office/powerpoint/2010/main" val="355165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0863-1C32-45EC-B363-86EF4516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724" y="1823680"/>
            <a:ext cx="2502159" cy="869594"/>
          </a:xfrm>
        </p:spPr>
        <p:txBody>
          <a:bodyPr/>
          <a:lstStyle/>
          <a:p>
            <a:r>
              <a:rPr lang="en-CA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0712-CF81-40BA-9E70-29237C2F0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359" y="2907879"/>
            <a:ext cx="4516890" cy="2606514"/>
          </a:xfrm>
        </p:spPr>
        <p:txBody>
          <a:bodyPr>
            <a:normAutofit/>
          </a:bodyPr>
          <a:lstStyle/>
          <a:p>
            <a:r>
              <a:rPr lang="en-CA" sz="2000" dirty="0"/>
              <a:t>Data on 6 sources from the RXTE AGN Timing &amp; Spectral Database used</a:t>
            </a:r>
          </a:p>
          <a:p>
            <a:r>
              <a:rPr lang="en-CA" sz="2000" dirty="0"/>
              <a:t>Most very well sampled</a:t>
            </a:r>
          </a:p>
          <a:p>
            <a:r>
              <a:rPr lang="en-CA" sz="2000" dirty="0"/>
              <a:t>Uneven sampling due to collection methods</a:t>
            </a:r>
          </a:p>
          <a:p>
            <a:r>
              <a:rPr lang="en-CA" sz="2000" dirty="0"/>
              <a:t>Variety of object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7FC495-0816-4FCC-BDEC-F7586F1C1B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9" y="989045"/>
            <a:ext cx="6656709" cy="4879910"/>
          </a:xfrm>
        </p:spPr>
      </p:pic>
    </p:spTree>
    <p:extLst>
      <p:ext uri="{BB962C8B-B14F-4D97-AF65-F5344CB8AC3E}">
        <p14:creationId xmlns:p14="http://schemas.microsoft.com/office/powerpoint/2010/main" val="144651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84AB2-2D37-41B6-B92E-93359B41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765" r="-1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D2558-D550-4C0C-A357-0EBABA68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</a:rPr>
              <a:t>A brief introduction to the universe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Populated by Gas, Dust, and Stars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Collections of gas, dust, and stars called galaxies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Galaxies come in all shapes and sizes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E3CEC-CE39-414D-A55F-7235036D8F1A}"/>
              </a:ext>
            </a:extLst>
          </p:cNvPr>
          <p:cNvSpPr txBox="1"/>
          <p:nvPr/>
        </p:nvSpPr>
        <p:spPr>
          <a:xfrm>
            <a:off x="9884653" y="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3" tooltip="http://en.wikipedia.org/wiki/File:Milky_Way_Galaxy_and_a_meteo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CC30-A092-4A7A-AD18-F449159C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Structure Function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DC83B-5B13-4A55-B963-5F77CF7AE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0" y="1909306"/>
            <a:ext cx="3044697" cy="748488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FFEA6F-3524-4390-809B-660FE4692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97" y="1436632"/>
            <a:ext cx="2434338" cy="561074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DCC9D-75DC-4CA1-9855-392E33C09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0" y="4818260"/>
            <a:ext cx="3044697" cy="685056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8486DF5C-45C3-42CD-887C-E1FA7C452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3" b="3"/>
          <a:stretch/>
        </p:blipFill>
        <p:spPr>
          <a:xfrm>
            <a:off x="4323497" y="3331570"/>
            <a:ext cx="2434338" cy="2486098"/>
          </a:xfrm>
          <a:prstGeom prst="rect">
            <a:avLst/>
          </a:prstGeom>
        </p:spPr>
      </p:pic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0BC81750-D2F9-4AA8-BDAC-96A6F3FA7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14995" y="2623457"/>
            <a:ext cx="3732245" cy="35896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M</a:t>
            </a:r>
            <a:r>
              <a:rPr lang="en-US" sz="1800" baseline="30000"/>
              <a:t>th</a:t>
            </a:r>
            <a:r>
              <a:rPr lang="en-US" sz="1800"/>
              <a:t> order structure function removes (M – 1) order polynomials</a:t>
            </a:r>
          </a:p>
          <a:p>
            <a:r>
              <a:rPr lang="en-US" sz="1800"/>
              <a:t>Removes any non-stationary random processes</a:t>
            </a:r>
          </a:p>
          <a:p>
            <a:r>
              <a:rPr lang="en-US" sz="1800"/>
              <a:t>Remains in the time domain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D7E940-43CF-4334-A0BF-ED33839F2F37}"/>
              </a:ext>
            </a:extLst>
          </p:cNvPr>
          <p:cNvSpPr txBox="1"/>
          <p:nvPr/>
        </p:nvSpPr>
        <p:spPr>
          <a:xfrm>
            <a:off x="5079610" y="5899954"/>
            <a:ext cx="9124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>
                <a:solidFill>
                  <a:schemeClr val="bg1"/>
                </a:solidFill>
              </a:rPr>
              <a:t>Gallo et al 2018</a:t>
            </a:r>
          </a:p>
        </p:txBody>
      </p:sp>
    </p:spTree>
    <p:extLst>
      <p:ext uri="{BB962C8B-B14F-4D97-AF65-F5344CB8AC3E}">
        <p14:creationId xmlns:p14="http://schemas.microsoft.com/office/powerpoint/2010/main" val="4037667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F8741-EBAE-49F9-A9C4-0FF72A481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Structure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A5B2-C41A-45FC-98D6-C598FF0D7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Linear trends artificially steepen the structure function</a:t>
            </a:r>
          </a:p>
          <a:p>
            <a:r>
              <a:rPr lang="en-US" sz="2000">
                <a:solidFill>
                  <a:schemeClr val="bg1"/>
                </a:solidFill>
              </a:rPr>
              <a:t>Takes the shape of a sigmoid</a:t>
            </a:r>
          </a:p>
          <a:p>
            <a:r>
              <a:rPr lang="en-US" sz="2000">
                <a:solidFill>
                  <a:schemeClr val="bg1"/>
                </a:solidFill>
              </a:rPr>
              <a:t>Connecting region can be fit with a power law model</a:t>
            </a:r>
          </a:p>
          <a:p>
            <a:r>
              <a:rPr lang="en-US" sz="2000">
                <a:solidFill>
                  <a:schemeClr val="bg1"/>
                </a:solidFill>
              </a:rPr>
              <a:t>Generally Visualized on log scaled axes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50BFDF5-8FEF-4E42-982F-5E7C9491F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E06435-05A1-4570-B22B-A916413FA00B}"/>
              </a:ext>
            </a:extLst>
          </p:cNvPr>
          <p:cNvSpPr txBox="1"/>
          <p:nvPr/>
        </p:nvSpPr>
        <p:spPr>
          <a:xfrm>
            <a:off x="8179605" y="6014478"/>
            <a:ext cx="9124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900" dirty="0"/>
              <a:t>Gallo et al 2018</a:t>
            </a:r>
          </a:p>
        </p:txBody>
      </p:sp>
    </p:spTree>
    <p:extLst>
      <p:ext uri="{BB962C8B-B14F-4D97-AF65-F5344CB8AC3E}">
        <p14:creationId xmlns:p14="http://schemas.microsoft.com/office/powerpoint/2010/main" val="167807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49861-B78C-4E95-82CA-6AA204B90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3125968" y="2527222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2D2A40-F48E-4C33-AF0B-793770F6A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r="8" b="14527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CF31F-6B39-4D8C-BD48-18FA14E94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0" r="5" b="11868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3" name="Picture 32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DE35FA-7813-4534-9EE3-9C34347B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Writing a Structure Function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247E7-C2A7-4F8E-869A-006268386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4684" y="2421682"/>
            <a:ext cx="433346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Written in C++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Consists several custom libraries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More features being added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Publicly available on GitHub</a:t>
            </a:r>
          </a:p>
        </p:txBody>
      </p:sp>
    </p:spTree>
    <p:extLst>
      <p:ext uri="{BB962C8B-B14F-4D97-AF65-F5344CB8AC3E}">
        <p14:creationId xmlns:p14="http://schemas.microsoft.com/office/powerpoint/2010/main" val="2612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8A7D9A-2A3F-483D-9695-82BE70AD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13" y="972902"/>
            <a:ext cx="7173296" cy="19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7" r="78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00707-83DC-4BD1-9532-92F027F4F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32" y="1007706"/>
            <a:ext cx="7160540" cy="18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9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Fairall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F0830E-EAC1-4A43-B07F-075E91CBE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8" r="20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270308-C71D-41E0-80E3-F9973152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34994"/>
            <a:ext cx="6982736" cy="18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0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Mkn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3AEE24-D4A1-4E19-850B-26ACEF88A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r="177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28718-E950-484F-A569-C23C3920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25663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1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Mkn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110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E8888B0-AB8D-4A87-92E3-C71183FFE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8" r="25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FFA75-CF62-46C8-809B-ECF38D68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72316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6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NGC 4051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4C84B3-C4EA-4729-A521-E585CC958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F488B-BE91-452B-BE19-251521F34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65138"/>
            <a:ext cx="6912045" cy="18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4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D4A769-1272-4940-AB67-FFFA013F8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5B9856-57C4-40A4-822D-1C81A3C7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8846-3ECD-4186-A144-FCB6E0D87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Continued improvements and features for structure function program SFA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Further modeling and testing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Test with better sampled data, timescales of hours instead of days perhaps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E9E7C-A91C-4926-8693-913A099ADCB2}"/>
              </a:ext>
            </a:extLst>
          </p:cNvPr>
          <p:cNvSpPr txBox="1"/>
          <p:nvPr/>
        </p:nvSpPr>
        <p:spPr>
          <a:xfrm>
            <a:off x="8709652" y="0"/>
            <a:ext cx="3482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https://www.spacetelescope.org/images/heic1110a/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35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4D44FE1-0838-44F9-A738-596B8E38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36" name="Picture 33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6751320" y="4560914"/>
            <a:ext cx="4869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Galaxies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21" y="1382165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Relatively dim compared to stars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Originally described as “great clouds of stars”</a:t>
            </a:r>
          </a:p>
          <a:p>
            <a:r>
              <a:rPr lang="en-US" sz="1800" dirty="0">
                <a:solidFill>
                  <a:srgbClr val="000000"/>
                </a:solidFill>
              </a:rPr>
              <a:t>Broken into three main groups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Hosts to supermassive black holes in their centers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367EF3-5BB2-44AC-8343-D20F51C00234}"/>
              </a:ext>
            </a:extLst>
          </p:cNvPr>
          <p:cNvSpPr txBox="1"/>
          <p:nvPr/>
        </p:nvSpPr>
        <p:spPr>
          <a:xfrm>
            <a:off x="0" y="6657935"/>
            <a:ext cx="3482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https://www.spacetelescope.org/images/heic1107a/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41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88638-0FE3-498E-B55A-77B6D4B1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Thanks and Acknowledgements</a:t>
            </a:r>
          </a:p>
        </p:txBody>
      </p:sp>
      <p:sp>
        <p:nvSpPr>
          <p:cNvPr id="15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30A74-0618-4BBE-89F1-5BE26EC05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45" y="202623"/>
            <a:ext cx="3245035" cy="12006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E343-7323-4E82-BC04-64DB4F3C8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Dr. Tina Harriott</a:t>
            </a:r>
          </a:p>
          <a:p>
            <a:r>
              <a:rPr lang="en-US" sz="2000">
                <a:solidFill>
                  <a:srgbClr val="000000"/>
                </a:solidFill>
              </a:rPr>
              <a:t>Dr. Luigi Gallo</a:t>
            </a:r>
          </a:p>
          <a:p>
            <a:r>
              <a:rPr lang="en-US" sz="2000">
                <a:solidFill>
                  <a:srgbClr val="000000"/>
                </a:solidFill>
              </a:rPr>
              <a:t>Mount Saint Vincent University</a:t>
            </a:r>
          </a:p>
          <a:p>
            <a:r>
              <a:rPr lang="en-US" sz="2000">
                <a:solidFill>
                  <a:srgbClr val="000000"/>
                </a:solidFill>
              </a:rPr>
              <a:t>Saint Mary’s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37B8B-0924-43CF-A979-2C8BA8AAC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9" y="4643120"/>
            <a:ext cx="4175908" cy="13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13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8A79C54-0FE4-488A-8F24-314AC9C4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Schwarzschild Solution</a:t>
            </a:r>
            <a:b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003.jpg"/>
          <p:cNvPicPr>
            <a:picLocks noChangeAspect="1"/>
          </p:cNvPicPr>
          <p:nvPr/>
        </p:nvPicPr>
        <p:blipFill rotWithShape="1">
          <a:blip r:embed="rId3" cstate="print"/>
          <a:srcRect l="24399" t="41351" r="33529" b="6753"/>
          <a:stretch/>
        </p:blipFill>
        <p:spPr>
          <a:xfrm>
            <a:off x="342265" y="1716871"/>
            <a:ext cx="3898042" cy="349802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6CAB19-C22C-4AF4-8412-EB862843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Illustration of the Schwarzschild solution showing the event horizon  and the singularity.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Note that all light cones point inward inside the event horizon.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07624-DA84-42DF-A5E2-693D06FC1A88}"/>
              </a:ext>
            </a:extLst>
          </p:cNvPr>
          <p:cNvSpPr txBox="1"/>
          <p:nvPr/>
        </p:nvSpPr>
        <p:spPr>
          <a:xfrm>
            <a:off x="1378099" y="5456005"/>
            <a:ext cx="2065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d’Inverno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(1993)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797-3138-4777-89C7-06D2763A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92" y="1685347"/>
            <a:ext cx="5063458" cy="15607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Kerr Solution</a:t>
            </a:r>
          </a:p>
        </p:txBody>
      </p:sp>
      <p:pic>
        <p:nvPicPr>
          <p:cNvPr id="9" name="kerr.a099.polar.equatorial">
            <a:hlinkClick r:id="" action="ppaction://media"/>
            <a:extLst>
              <a:ext uri="{FF2B5EF4-FFF2-40B4-BE49-F238E27FC236}">
                <a16:creationId xmlns:a16="http://schemas.microsoft.com/office/drawing/2014/main" id="{4C53FA5F-F249-4073-B079-4A1578FBB82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1" y="-1"/>
            <a:ext cx="6705600" cy="717410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D22388-B118-49F0-8E4E-A14D02822B60}"/>
              </a:ext>
            </a:extLst>
          </p:cNvPr>
          <p:cNvSpPr txBox="1"/>
          <p:nvPr/>
        </p:nvSpPr>
        <p:spPr>
          <a:xfrm>
            <a:off x="-1" y="6654800"/>
            <a:ext cx="5486401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Video Credit: </a:t>
            </a:r>
            <a:r>
              <a:rPr lang="es-ES" sz="700" dirty="0" err="1">
                <a:solidFill>
                  <a:srgbClr val="FFFFFF"/>
                </a:solidFill>
              </a:rPr>
              <a:t>Yukterez</a:t>
            </a:r>
            <a:r>
              <a:rPr lang="es-ES" sz="700" dirty="0">
                <a:solidFill>
                  <a:srgbClr val="FFFFFF"/>
                </a:solidFill>
              </a:rPr>
              <a:t> (</a:t>
            </a:r>
            <a:r>
              <a:rPr lang="es-ES" sz="700" dirty="0" err="1">
                <a:solidFill>
                  <a:srgbClr val="FFFFFF"/>
                </a:solidFill>
              </a:rPr>
              <a:t>Simon</a:t>
            </a:r>
            <a:r>
              <a:rPr lang="es-ES" sz="700" dirty="0">
                <a:solidFill>
                  <a:srgbClr val="FFFFFF"/>
                </a:solidFill>
              </a:rPr>
              <a:t> </a:t>
            </a:r>
            <a:r>
              <a:rPr lang="es-ES" sz="700" dirty="0" err="1">
                <a:solidFill>
                  <a:srgbClr val="FFFFFF"/>
                </a:solidFill>
              </a:rPr>
              <a:t>Tyran</a:t>
            </a:r>
            <a:r>
              <a:rPr lang="es-ES" sz="700" dirty="0">
                <a:solidFill>
                  <a:srgbClr val="FFFFFF"/>
                </a:solidFill>
              </a:rPr>
              <a:t>, </a:t>
            </a:r>
            <a:r>
              <a:rPr lang="es-ES" sz="700" dirty="0" err="1">
                <a:solidFill>
                  <a:srgbClr val="FFFFFF"/>
                </a:solidFill>
              </a:rPr>
              <a:t>Vienna</a:t>
            </a:r>
            <a:r>
              <a:rPr lang="es-ES" sz="700" dirty="0">
                <a:solidFill>
                  <a:srgbClr val="FFFFFF"/>
                </a:solidFill>
              </a:rPr>
              <a:t>) - http://notizblock.yukterez.net/viewtopic.php?p=533</a:t>
            </a:r>
            <a:endParaRPr lang="en-CA" sz="700" dirty="0">
              <a:solidFill>
                <a:srgbClr val="FFFFFF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27AE561-1B97-4FD2-8CDB-2E28AC7F36C9}"/>
              </a:ext>
            </a:extLst>
          </p:cNvPr>
          <p:cNvSpPr txBox="1">
            <a:spLocks/>
          </p:cNvSpPr>
          <p:nvPr/>
        </p:nvSpPr>
        <p:spPr>
          <a:xfrm>
            <a:off x="553492" y="3327343"/>
            <a:ext cx="4567147" cy="2606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Simlulated</a:t>
            </a:r>
            <a:r>
              <a:rPr lang="en-US" sz="2400" dirty="0"/>
              <a:t> ray tracing using Kerr-Newman solution</a:t>
            </a:r>
          </a:p>
          <a:p>
            <a:r>
              <a:rPr lang="en-US" sz="2400" dirty="0"/>
              <a:t>One of many simulations available at </a:t>
            </a:r>
            <a:r>
              <a:rPr lang="en-US" sz="1400" dirty="0"/>
              <a:t>http://notizblock.yukterez.net/viewtopic.php?p=533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89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63C0AE-48C2-4B49-85E1-7A1ADD38C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58222"/>
            <a:ext cx="10905066" cy="48527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552AB-F42B-40EA-9D1A-C9E3848E054B}"/>
              </a:ext>
            </a:extLst>
          </p:cNvPr>
          <p:cNvSpPr txBox="1"/>
          <p:nvPr/>
        </p:nvSpPr>
        <p:spPr>
          <a:xfrm>
            <a:off x="4820920" y="294736"/>
            <a:ext cx="255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Source List</a:t>
            </a:r>
          </a:p>
        </p:txBody>
      </p:sp>
    </p:spTree>
    <p:extLst>
      <p:ext uri="{BB962C8B-B14F-4D97-AF65-F5344CB8AC3E}">
        <p14:creationId xmlns:p14="http://schemas.microsoft.com/office/powerpoint/2010/main" val="166514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F8CA-B259-4E89-98B0-AC0E5DFAA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9893"/>
          <a:stretch/>
        </p:blipFill>
        <p:spPr>
          <a:xfrm>
            <a:off x="20" y="956097"/>
            <a:ext cx="12191980" cy="5395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24F638-49D5-4276-BFCF-0E486888E220}"/>
              </a:ext>
            </a:extLst>
          </p:cNvPr>
          <p:cNvSpPr/>
          <p:nvPr/>
        </p:nvSpPr>
        <p:spPr>
          <a:xfrm>
            <a:off x="232984" y="314325"/>
            <a:ext cx="5986841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ACBA3B-D797-49AF-888F-20E9F60B2953}"/>
              </a:ext>
            </a:extLst>
          </p:cNvPr>
          <p:cNvSpPr txBox="1"/>
          <p:nvPr/>
        </p:nvSpPr>
        <p:spPr>
          <a:xfrm>
            <a:off x="0" y="6657945"/>
            <a:ext cx="4705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https://commons.wikimedia.org/wiki/File:Hubble\_\_de\_Vaucouleurs\_Galaxy\_Morphology\_Diagram.png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333374" y="716384"/>
            <a:ext cx="4985959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Galaxy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9929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CF705-45B2-470B-8F85-1FB0D64BB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" b="5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6A2F30-7519-4C8F-A5E4-DD1E3AC2C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350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5714D-6545-4070-BBFA-D2332013EA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B2C5969-6069-4CE4-9C7F-BFED89459E88}"/>
              </a:ext>
            </a:extLst>
          </p:cNvPr>
          <p:cNvSpPr txBox="1">
            <a:spLocks/>
          </p:cNvSpPr>
          <p:nvPr/>
        </p:nvSpPr>
        <p:spPr>
          <a:xfrm>
            <a:off x="5190767" y="5059192"/>
            <a:ext cx="6201111" cy="116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Galaxy Examples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575B90-62A7-46AB-BD2D-AAB0E0776C0A}"/>
              </a:ext>
            </a:extLst>
          </p:cNvPr>
          <p:cNvSpPr txBox="1"/>
          <p:nvPr/>
        </p:nvSpPr>
        <p:spPr>
          <a:xfrm>
            <a:off x="0" y="6657945"/>
            <a:ext cx="27799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Credits: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</a:t>
            </a:r>
            <a:endParaRPr lang="en-CA" sz="7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8FC8F-6F90-4E3C-B9E8-4A397ADA54F3}"/>
              </a:ext>
            </a:extLst>
          </p:cNvPr>
          <p:cNvSpPr txBox="1"/>
          <p:nvPr/>
        </p:nvSpPr>
        <p:spPr>
          <a:xfrm>
            <a:off x="4801090" y="3197131"/>
            <a:ext cx="2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</a:t>
            </a:r>
            <a:r>
              <a:rPr lang="en-US" dirty="0" err="1"/>
              <a:t>Magellanic</a:t>
            </a:r>
            <a:r>
              <a:rPr lang="en-US" dirty="0"/>
              <a:t> Cloud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C7654-A576-420E-A4EC-1EDD3C9D12DF}"/>
              </a:ext>
            </a:extLst>
          </p:cNvPr>
          <p:cNvSpPr txBox="1"/>
          <p:nvPr/>
        </p:nvSpPr>
        <p:spPr>
          <a:xfrm>
            <a:off x="1199291" y="1152425"/>
            <a:ext cx="2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NGC 1316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EF7C7-E101-431D-B7C3-3EB634F622F7}"/>
              </a:ext>
            </a:extLst>
          </p:cNvPr>
          <p:cNvSpPr txBox="1"/>
          <p:nvPr/>
        </p:nvSpPr>
        <p:spPr>
          <a:xfrm>
            <a:off x="9995785" y="4102283"/>
            <a:ext cx="279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NGC 1365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971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B1270-B918-4A81-AF4A-944884E7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14887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Black Holes</a:t>
            </a:r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8D9D348-0DC3-4AF5-A409-4D74067761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4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731DE-58F4-46AB-A7AE-C5CE8C8A5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3" y="190733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Massive enough to affect light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Named for their regions inside which light cannot escape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D0615-CA9B-4F50-A76B-4790C7BF337F}"/>
              </a:ext>
            </a:extLst>
          </p:cNvPr>
          <p:cNvSpPr txBox="1"/>
          <p:nvPr/>
        </p:nvSpPr>
        <p:spPr>
          <a:xfrm>
            <a:off x="0" y="6678145"/>
            <a:ext cx="37689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</a:t>
            </a:r>
            <a:r>
              <a:rPr lang="es-ES" sz="700" dirty="0"/>
              <a:t>ESA/Hubble &amp; NASA - https://www.spacetelescope.org/images/cygx1\_illust\_orig/</a:t>
            </a:r>
          </a:p>
        </p:txBody>
      </p:sp>
    </p:spTree>
    <p:extLst>
      <p:ext uri="{BB962C8B-B14F-4D97-AF65-F5344CB8AC3E}">
        <p14:creationId xmlns:p14="http://schemas.microsoft.com/office/powerpoint/2010/main" val="362865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79F40-34C1-44CD-8680-B77A0A8B0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t="4853" r="24505" b="3856"/>
          <a:stretch/>
        </p:blipFill>
        <p:spPr>
          <a:xfrm>
            <a:off x="5965183" y="0"/>
            <a:ext cx="622681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Types Of Black Holes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04997" y="2272143"/>
                <a:ext cx="4706803" cy="378883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Determined by mass and activity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Stellar-Mass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Extremely compact objects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3−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200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Intermediate-Mass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200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00000"/>
                    </a:solidFill>
                  </a:rPr>
                  <a:t>Supermassive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rgbClr val="000000"/>
                    </a:solidFill>
                  </a:rPr>
                  <a:t> and larger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04997" y="2272143"/>
                <a:ext cx="4706803" cy="3788830"/>
              </a:xfrm>
              <a:blipFill>
                <a:blip r:embed="rId4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148C69-766B-41A5-AA4D-6BB53A0DCC51}"/>
              </a:ext>
            </a:extLst>
          </p:cNvPr>
          <p:cNvSpPr txBox="1"/>
          <p:nvPr/>
        </p:nvSpPr>
        <p:spPr>
          <a:xfrm>
            <a:off x="8190584" y="0"/>
            <a:ext cx="40014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https://static.interestingengineering.com/images/uploads/sizes/interstellar_resize_md.jpg</a:t>
            </a:r>
          </a:p>
        </p:txBody>
      </p:sp>
    </p:spTree>
    <p:extLst>
      <p:ext uri="{BB962C8B-B14F-4D97-AF65-F5344CB8AC3E}">
        <p14:creationId xmlns:p14="http://schemas.microsoft.com/office/powerpoint/2010/main" val="24549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1ED1B7-5EDA-4DA7-A5E8-64F7095C2C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" r="-2" b="19189"/>
          <a:stretch/>
        </p:blipFill>
        <p:spPr>
          <a:xfrm>
            <a:off x="-182887" y="-164595"/>
            <a:ext cx="6447707" cy="4622292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949EE-D304-4747-8ABC-B1EFB2397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r="677" b="2"/>
          <a:stretch/>
        </p:blipFill>
        <p:spPr>
          <a:xfrm>
            <a:off x="-186572" y="3184611"/>
            <a:ext cx="6447707" cy="384551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41E2C02-494F-4A6B-A67B-1D965948F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5F1A9-2918-4D40-9557-C85294E7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956750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General Relativity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A3BD-55A8-420A-80C3-15B54DD24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4503" y="2146551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Introduced by Einstein in 1915 to address flaws in Newtonian mechanics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Solutions describe black holes, universe expansion, and many other phenomenon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Replaces Newtons forces with the theory that particles and photons travel along paths through curved spacetime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Curvature of spacetime caused by matter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Solutions determined by the metric tensor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F9652-62E6-40A4-9CC2-0042FEB22025}"/>
              </a:ext>
            </a:extLst>
          </p:cNvPr>
          <p:cNvSpPr txBox="1"/>
          <p:nvPr/>
        </p:nvSpPr>
        <p:spPr>
          <a:xfrm>
            <a:off x="0" y="6685558"/>
            <a:ext cx="54252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https://cdn.insidetheperimeter.ca/wp-content/uploads/2015/11/Albert_einstein_by_zuzahin-d5pcbug-WikiCommons-768x706.jpg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76DFE-28A2-4320-92D9-1A2BBFA74090}"/>
              </a:ext>
            </a:extLst>
          </p:cNvPr>
          <p:cNvSpPr txBox="1"/>
          <p:nvPr/>
        </p:nvSpPr>
        <p:spPr>
          <a:xfrm>
            <a:off x="0" y="6517340"/>
            <a:ext cx="37087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https://cdn-images-1.medium.com/max/1000/1*H2TOpTVla4VCsGVuS2enAQ.jpeg</a:t>
            </a:r>
          </a:p>
        </p:txBody>
      </p:sp>
    </p:spTree>
    <p:extLst>
      <p:ext uri="{BB962C8B-B14F-4D97-AF65-F5344CB8AC3E}">
        <p14:creationId xmlns:p14="http://schemas.microsoft.com/office/powerpoint/2010/main" val="10231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E5210182-33A8-4FCA-9279-D49A89F4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r="14554" b="1"/>
          <a:stretch/>
        </p:blipFill>
        <p:spPr>
          <a:xfrm>
            <a:off x="6951840" y="2259996"/>
            <a:ext cx="5240160" cy="4404330"/>
          </a:xfrm>
          <a:custGeom>
            <a:avLst/>
            <a:gdLst>
              <a:gd name="connsiteX0" fmla="*/ 3140343 w 5485419"/>
              <a:gd name="connsiteY0" fmla="*/ 0 h 4610469"/>
              <a:gd name="connsiteX1" fmla="*/ 5360901 w 5485419"/>
              <a:gd name="connsiteY1" fmla="*/ 919786 h 4610469"/>
              <a:gd name="connsiteX2" fmla="*/ 5485419 w 5485419"/>
              <a:gd name="connsiteY2" fmla="*/ 1056789 h 4610469"/>
              <a:gd name="connsiteX3" fmla="*/ 5485419 w 5485419"/>
              <a:gd name="connsiteY3" fmla="*/ 4610469 h 4610469"/>
              <a:gd name="connsiteX4" fmla="*/ 366137 w 5485419"/>
              <a:gd name="connsiteY4" fmla="*/ 4610469 h 4610469"/>
              <a:gd name="connsiteX5" fmla="*/ 246784 w 5485419"/>
              <a:gd name="connsiteY5" fmla="*/ 4362707 h 4610469"/>
              <a:gd name="connsiteX6" fmla="*/ 0 w 5485419"/>
              <a:gd name="connsiteY6" fmla="*/ 3140344 h 4610469"/>
              <a:gd name="connsiteX7" fmla="*/ 3140343 w 5485419"/>
              <a:gd name="connsiteY7" fmla="*/ 0 h 4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5419" h="4610469">
                <a:moveTo>
                  <a:pt x="3140343" y="0"/>
                </a:moveTo>
                <a:cubicBezTo>
                  <a:pt x="4007525" y="0"/>
                  <a:pt x="4792611" y="351495"/>
                  <a:pt x="5360901" y="919786"/>
                </a:cubicBezTo>
                <a:lnTo>
                  <a:pt x="5485419" y="1056789"/>
                </a:lnTo>
                <a:lnTo>
                  <a:pt x="5485419" y="4610469"/>
                </a:lnTo>
                <a:lnTo>
                  <a:pt x="366137" y="4610469"/>
                </a:lnTo>
                <a:lnTo>
                  <a:pt x="246784" y="4362707"/>
                </a:lnTo>
                <a:cubicBezTo>
                  <a:pt x="87874" y="3987002"/>
                  <a:pt x="0" y="3573935"/>
                  <a:pt x="0" y="3140344"/>
                </a:cubicBezTo>
                <a:cubicBezTo>
                  <a:pt x="0" y="1405980"/>
                  <a:pt x="1405980" y="0"/>
                  <a:pt x="3140343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37BAF8-EA97-496B-9DF6-3D53B6A19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C2138-0843-431A-9F31-D271C3BF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06" y="1212258"/>
            <a:ext cx="529059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Schwarzschild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CEF9901-E75E-493E-9C30-0B2A9CB321E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05407" y="2756306"/>
                <a:ext cx="6146433" cy="3073349"/>
              </a:xfrm>
            </p:spPr>
            <p:txBody>
              <a:bodyPr/>
              <a:lstStyle/>
              <a:p>
                <a:r>
                  <a:rPr lang="en-CA" dirty="0"/>
                  <a:t>Non-rotating and spherically symmetric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𝐵𝑙𝑎𝑐𝑘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𝐻𝑜𝑙𝑒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𝑀𝑎𝑠𝑠</m:t>
                    </m:r>
                  </m:oMath>
                </a14:m>
                <a:endParaRPr lang="en-CA" dirty="0"/>
              </a:p>
              <a:p>
                <a:r>
                  <a:rPr lang="en-US" dirty="0"/>
                  <a:t>T</a:t>
                </a:r>
                <a:r>
                  <a:rPr lang="en-CA" dirty="0"/>
                  <a:t>he two mathematical problem 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dirty="0"/>
                  <a:t> correspond to the singularity and event horizon respectively</a:t>
                </a: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CEF9901-E75E-493E-9C30-0B2A9CB32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05407" y="2756306"/>
                <a:ext cx="6146433" cy="3073349"/>
              </a:xfrm>
              <a:blipFill>
                <a:blip r:embed="rId4"/>
                <a:stretch>
                  <a:fillRect l="-1786" t="-3175" r="-13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A92026-E864-4626-80CB-BC5162D32C83}"/>
              </a:ext>
            </a:extLst>
          </p:cNvPr>
          <p:cNvSpPr txBox="1"/>
          <p:nvPr/>
        </p:nvSpPr>
        <p:spPr>
          <a:xfrm>
            <a:off x="8072846" y="6651861"/>
            <a:ext cx="4119154" cy="206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https://weinsteing.wordpress.com/2017/12/14/the-geodesics-of-the-schwarzschild-metric-3/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5F723-DCBE-4D1D-975E-0152C985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934" y="574766"/>
            <a:ext cx="4165859" cy="2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1138</Words>
  <Application>Microsoft Office PowerPoint</Application>
  <PresentationFormat>Widescreen</PresentationFormat>
  <Paragraphs>148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Office Theme</vt:lpstr>
      <vt:lpstr>Investigating Supermassive Black Holes and Their Variability Using Structure Functions</vt:lpstr>
      <vt:lpstr>A brief introduction to the universe</vt:lpstr>
      <vt:lpstr>PowerPoint Presentation</vt:lpstr>
      <vt:lpstr>PowerPoint Presentation</vt:lpstr>
      <vt:lpstr>PowerPoint Presentation</vt:lpstr>
      <vt:lpstr>Black Holes</vt:lpstr>
      <vt:lpstr>Types Of Black Holes</vt:lpstr>
      <vt:lpstr>General Relativity</vt:lpstr>
      <vt:lpstr>Schwarzschild Solution</vt:lpstr>
      <vt:lpstr>Kerr Solution</vt:lpstr>
      <vt:lpstr>Kerr Solution Structure</vt:lpstr>
      <vt:lpstr>PowerPoint Presentation</vt:lpstr>
      <vt:lpstr>How we see AGN</vt:lpstr>
      <vt:lpstr>AGN Emission Spectra</vt:lpstr>
      <vt:lpstr>Types of AGN</vt:lpstr>
      <vt:lpstr>PowerPoint Presentation</vt:lpstr>
      <vt:lpstr>PowerPoint Presentation</vt:lpstr>
      <vt:lpstr>PowerPoint Presentation</vt:lpstr>
      <vt:lpstr>The Data</vt:lpstr>
      <vt:lpstr>Structure Function</vt:lpstr>
      <vt:lpstr>Structure Function</vt:lpstr>
      <vt:lpstr>Writing a Structure Function Program</vt:lpstr>
      <vt:lpstr>3C 273</vt:lpstr>
      <vt:lpstr>3C 279</vt:lpstr>
      <vt:lpstr>Fairall 9</vt:lpstr>
      <vt:lpstr>Mkn 79</vt:lpstr>
      <vt:lpstr>Mkn 110</vt:lpstr>
      <vt:lpstr>NGC 4051</vt:lpstr>
      <vt:lpstr>Future Work</vt:lpstr>
      <vt:lpstr>Thanks and Acknowledgements</vt:lpstr>
      <vt:lpstr>Schwarzschild Solution </vt:lpstr>
      <vt:lpstr>Kerr Solution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Supermassive Black Holes and Their Variability Using Structure Functions</dc:title>
  <dc:creator>Derek Blue</dc:creator>
  <cp:lastModifiedBy>Derek Blue</cp:lastModifiedBy>
  <cp:revision>2</cp:revision>
  <dcterms:created xsi:type="dcterms:W3CDTF">2019-04-05T16:15:13Z</dcterms:created>
  <dcterms:modified xsi:type="dcterms:W3CDTF">2019-04-05T16:16:55Z</dcterms:modified>
</cp:coreProperties>
</file>